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sldIdLst>
    <p:sldId id="267" r:id="rId5"/>
    <p:sldId id="300" r:id="rId6"/>
    <p:sldId id="474" r:id="rId7"/>
    <p:sldId id="426" r:id="rId8"/>
    <p:sldId id="475" r:id="rId9"/>
    <p:sldId id="476" r:id="rId10"/>
  </p:sldIdLst>
  <p:sldSz cx="9144000" cy="5143500" type="screen16x9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mann Lukas, INI-DOS-DPS-TCL" initials="LLI" lastIdx="2" clrIdx="0">
    <p:extLst>
      <p:ext uri="{19B8F6BF-5375-455C-9EA6-DF929625EA0E}">
        <p15:presenceInfo xmlns:p15="http://schemas.microsoft.com/office/powerpoint/2012/main" userId="S::lukas.lehmann@swisscom.com::d74b3cf8-4306-413d-a1f0-a4e0df75c8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41A8D4"/>
    <a:srgbClr val="4695C9"/>
    <a:srgbClr val="41ACD7"/>
    <a:srgbClr val="4A8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85"/>
  </p:normalViewPr>
  <p:slideViewPr>
    <p:cSldViewPr snapToGrid="0">
      <p:cViewPr varScale="1">
        <p:scale>
          <a:sx n="154" d="100"/>
          <a:sy n="154" d="100"/>
        </p:scale>
        <p:origin x="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369DC-36E1-0944-AE42-954268BEB25D}" type="datetimeFigureOut">
              <a:rPr lang="de-DE" smtClean="0"/>
              <a:t>05.12.2024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4713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C0B92-F1A3-3D4F-BE26-07759DCE46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43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C0B92-F1A3-3D4F-BE26-07759DCE463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40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C0B92-F1A3-3D4F-BE26-07759DCE463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997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C0B92-F1A3-3D4F-BE26-07759DCE463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815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68919-782D-D67D-8149-F3CE38292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FFD06F-B391-DF33-5747-02027550EA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D8F137-D958-5DD0-3593-D3CB319BDC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672A7-1360-7DDE-29FE-BE124F1566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C0B92-F1A3-3D4F-BE26-07759DCE463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077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FAD86-2413-9D87-663F-F8DE36309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A66DA0-AD15-CEFE-D674-8014CD29F4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453F7E-5E2E-E909-C1CE-B47B91D56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9639CB-FD1A-551D-0B7A-FFA45805CB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C0B92-F1A3-3D4F-BE26-07759DCE463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19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7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8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15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image 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764696" y="1"/>
            <a:ext cx="3379304" cy="5143499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0209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image 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764696" y="1"/>
            <a:ext cx="3379304" cy="5143499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020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3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2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3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2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4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6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2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816B1-1996-4B5D-9CD0-30CFFFB5F71B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B7CD-61AA-4B34-A554-42F832D48DC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4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 cstate="screen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1000">
                <a:srgbClr val="335DA8">
                  <a:alpha val="87000"/>
                </a:srgbClr>
              </a:gs>
              <a:gs pos="100000">
                <a:srgbClr val="19D3F0">
                  <a:alpha val="8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Grafik 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3C6F477-FDAB-3648-B73B-D329C0F7107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9048" y="298640"/>
            <a:ext cx="3525907" cy="1791161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F90560F0-C790-6041-8A56-548335B4940F}"/>
              </a:ext>
            </a:extLst>
          </p:cNvPr>
          <p:cNvSpPr txBox="1">
            <a:spLocks/>
          </p:cNvSpPr>
          <p:nvPr/>
        </p:nvSpPr>
        <p:spPr>
          <a:xfrm>
            <a:off x="762019" y="2723625"/>
            <a:ext cx="7619961" cy="49857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2800" b="1" dirty="0">
                <a:solidFill>
                  <a:schemeClr val="bg1"/>
                </a:solidFill>
                <a:latin typeface="Segoe UI"/>
                <a:cs typeface="Segoe UI"/>
              </a:rPr>
              <a:t>Webinar HR Stammdaten Schnittstelle 04.12.2024</a:t>
            </a:r>
            <a:endParaRPr lang="de-CH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82FDA71-F3BA-754C-BA4E-00A212B34D73}"/>
              </a:ext>
            </a:extLst>
          </p:cNvPr>
          <p:cNvSpPr/>
          <p:nvPr/>
        </p:nvSpPr>
        <p:spPr>
          <a:xfrm>
            <a:off x="0" y="4157939"/>
            <a:ext cx="9144000" cy="96740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FB08BE8A-2512-8641-9891-882A2AEAA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305247"/>
            <a:ext cx="4841721" cy="556592"/>
          </a:xfrm>
        </p:spPr>
        <p:txBody>
          <a:bodyPr>
            <a:noAutofit/>
          </a:bodyPr>
          <a:lstStyle/>
          <a:p>
            <a:pPr algn="r"/>
            <a:r>
              <a:rPr lang="de-CH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13:30 Uhr, Microsoft Teams</a:t>
            </a: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5DDC7D83-7D55-964F-B157-D89B3E5DA802}"/>
              </a:ext>
            </a:extLst>
          </p:cNvPr>
          <p:cNvSpPr/>
          <p:nvPr/>
        </p:nvSpPr>
        <p:spPr>
          <a:xfrm>
            <a:off x="5014866" y="4492506"/>
            <a:ext cx="13218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CH" sz="9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e-CH" sz="900" dirty="0">
                <a:latin typeface="Segoe UI" panose="020B0502040204020203" pitchFamily="34" charset="0"/>
                <a:cs typeface="Segoe UI" panose="020B0502040204020203" pitchFamily="34" charset="0"/>
              </a:rPr>
              <a:t>Oliver Blapp</a:t>
            </a:r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8881A0B-41E7-2A46-8D69-68359D103130}"/>
              </a:ext>
            </a:extLst>
          </p:cNvPr>
          <p:cNvCxnSpPr/>
          <p:nvPr/>
        </p:nvCxnSpPr>
        <p:spPr>
          <a:xfrm>
            <a:off x="4899435" y="4363347"/>
            <a:ext cx="0" cy="556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61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 1"/>
          <p:cNvSpPr>
            <a:spLocks noGrp="1"/>
          </p:cNvSpPr>
          <p:nvPr>
            <p:ph type="title"/>
          </p:nvPr>
        </p:nvSpPr>
        <p:spPr>
          <a:xfrm>
            <a:off x="853450" y="967040"/>
            <a:ext cx="6501505" cy="541323"/>
          </a:xfrm>
        </p:spPr>
        <p:txBody>
          <a:bodyPr>
            <a:normAutofit/>
          </a:bodyPr>
          <a:lstStyle/>
          <a:p>
            <a:r>
              <a:rPr lang="en-US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Ablauf</a:t>
            </a:r>
            <a:endParaRPr lang="de-CH" sz="2400" b="1" dirty="0">
              <a:solidFill>
                <a:srgbClr val="00B0F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Flowchart: Document 2">
            <a:extLst>
              <a:ext uri="{FF2B5EF4-FFF2-40B4-BE49-F238E27FC236}">
                <a16:creationId xmlns:a16="http://schemas.microsoft.com/office/drawing/2014/main" id="{C4C5E97D-5DD6-B84A-8F6B-6A4905D56DD8}"/>
              </a:ext>
            </a:extLst>
          </p:cNvPr>
          <p:cNvSpPr/>
          <p:nvPr/>
        </p:nvSpPr>
        <p:spPr>
          <a:xfrm rot="16200000" flipV="1">
            <a:off x="6035184" y="2028825"/>
            <a:ext cx="5143500" cy="10858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715"/>
              <a:gd name="connsiteX1" fmla="*/ 21600 w 21600"/>
              <a:gd name="connsiteY1" fmla="*/ 0 h 20715"/>
              <a:gd name="connsiteX2" fmla="*/ 21600 w 21600"/>
              <a:gd name="connsiteY2" fmla="*/ 17322 h 20715"/>
              <a:gd name="connsiteX3" fmla="*/ 0 w 21600"/>
              <a:gd name="connsiteY3" fmla="*/ 20172 h 20715"/>
              <a:gd name="connsiteX4" fmla="*/ 0 w 21600"/>
              <a:gd name="connsiteY4" fmla="*/ 0 h 20715"/>
              <a:gd name="connsiteX0" fmla="*/ 0 w 21600"/>
              <a:gd name="connsiteY0" fmla="*/ 0 h 28252"/>
              <a:gd name="connsiteX1" fmla="*/ 21600 w 21600"/>
              <a:gd name="connsiteY1" fmla="*/ 0 h 28252"/>
              <a:gd name="connsiteX2" fmla="*/ 21600 w 21600"/>
              <a:gd name="connsiteY2" fmla="*/ 17322 h 28252"/>
              <a:gd name="connsiteX3" fmla="*/ 0 w 21600"/>
              <a:gd name="connsiteY3" fmla="*/ 20172 h 28252"/>
              <a:gd name="connsiteX4" fmla="*/ 0 w 21600"/>
              <a:gd name="connsiteY4" fmla="*/ 0 h 28252"/>
              <a:gd name="connsiteX0" fmla="*/ 0 w 21600"/>
              <a:gd name="connsiteY0" fmla="*/ 0 h 26173"/>
              <a:gd name="connsiteX1" fmla="*/ 21600 w 21600"/>
              <a:gd name="connsiteY1" fmla="*/ 0 h 26173"/>
              <a:gd name="connsiteX2" fmla="*/ 21600 w 21600"/>
              <a:gd name="connsiteY2" fmla="*/ 17322 h 26173"/>
              <a:gd name="connsiteX3" fmla="*/ 0 w 21600"/>
              <a:gd name="connsiteY3" fmla="*/ 20172 h 26173"/>
              <a:gd name="connsiteX4" fmla="*/ 0 w 21600"/>
              <a:gd name="connsiteY4" fmla="*/ 0 h 2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6173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787" y="-12593"/>
                  <a:pt x="10878" y="43937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">
                <a:srgbClr val="335DA8">
                  <a:alpha val="87000"/>
                </a:srgbClr>
              </a:gs>
              <a:gs pos="100000">
                <a:srgbClr val="19D3F0">
                  <a:alpha val="8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pic>
        <p:nvPicPr>
          <p:cNvPr id="33" name="Grafik 3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0964D863-15D4-BD4D-962D-FC8A1F6F088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4802" y="4543373"/>
            <a:ext cx="723785" cy="367683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C9342D0-84E9-4192-9AF1-BAAC341917D7}"/>
              </a:ext>
            </a:extLst>
          </p:cNvPr>
          <p:cNvSpPr txBox="1"/>
          <p:nvPr/>
        </p:nvSpPr>
        <p:spPr>
          <a:xfrm>
            <a:off x="853451" y="1508363"/>
            <a:ext cx="7650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/>
              <a:t>Präsentation der Schnittstelle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/>
              <a:t>Fragen und Diskussion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12B40AD7-11B3-7866-A9E7-F83F4FBF06B3}"/>
              </a:ext>
            </a:extLst>
          </p:cNvPr>
          <p:cNvSpPr txBox="1">
            <a:spLocks/>
          </p:cNvSpPr>
          <p:nvPr/>
        </p:nvSpPr>
        <p:spPr>
          <a:xfrm>
            <a:off x="853451" y="2571750"/>
            <a:ext cx="6501505" cy="541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Ziele</a:t>
            </a:r>
            <a:endParaRPr lang="de-CH" sz="2400" b="1" dirty="0">
              <a:solidFill>
                <a:srgbClr val="00B0F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BCCAE8A-D2A8-7194-00F5-5144C6C29893}"/>
              </a:ext>
            </a:extLst>
          </p:cNvPr>
          <p:cNvSpPr txBox="1"/>
          <p:nvPr/>
        </p:nvSpPr>
        <p:spPr>
          <a:xfrm>
            <a:off x="853451" y="3113073"/>
            <a:ext cx="7650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/>
              <a:t>Die Teilnehmer und Teilnehmerinnen verstehen: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/>
              <a:t>die Funktionalität der Schnittstelle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/>
              <a:t>die Rahmenbedingungen für die Einführung</a:t>
            </a:r>
          </a:p>
        </p:txBody>
      </p:sp>
    </p:spTree>
    <p:extLst>
      <p:ext uri="{BB962C8B-B14F-4D97-AF65-F5344CB8AC3E}">
        <p14:creationId xmlns:p14="http://schemas.microsoft.com/office/powerpoint/2010/main" val="87646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74A2A81-DCF8-DF87-1D78-3E9308543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38860" y="1939262"/>
            <a:ext cx="3523097" cy="13345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defTabSz="457200"/>
            <a:r>
              <a:rPr lang="de-DE" sz="1600" dirty="0"/>
              <a:t>Anbindung via Connect SG</a:t>
            </a:r>
          </a:p>
          <a:p>
            <a:pPr marL="285750" indent="-285750" defTabSz="457200"/>
            <a:r>
              <a:rPr lang="de-DE" sz="1600" dirty="0"/>
              <a:t>Stammdaten werden von </a:t>
            </a:r>
            <a:r>
              <a:rPr lang="de-DE" sz="1600" dirty="0" err="1"/>
              <a:t>abacus</a:t>
            </a:r>
            <a:r>
              <a:rPr lang="de-DE" sz="1600" dirty="0"/>
              <a:t> ins PUPIL übertragen.</a:t>
            </a:r>
          </a:p>
          <a:p>
            <a:pPr marL="285750" indent="-285750" defTabSz="457200"/>
            <a:r>
              <a:rPr lang="de-DE" sz="1600" dirty="0"/>
              <a:t>Datenhoheit übernimmt </a:t>
            </a:r>
            <a:r>
              <a:rPr lang="de-DE" sz="1600" dirty="0" err="1"/>
              <a:t>abacus</a:t>
            </a:r>
            <a:endParaRPr lang="de-DE" sz="1600" dirty="0"/>
          </a:p>
        </p:txBody>
      </p:sp>
      <p:sp>
        <p:nvSpPr>
          <p:cNvPr id="15" name="Flowchart: Document 2">
            <a:extLst>
              <a:ext uri="{FF2B5EF4-FFF2-40B4-BE49-F238E27FC236}">
                <a16:creationId xmlns:a16="http://schemas.microsoft.com/office/drawing/2014/main" id="{C4C5E97D-5DD6-B84A-8F6B-6A4905D56DD8}"/>
              </a:ext>
            </a:extLst>
          </p:cNvPr>
          <p:cNvSpPr/>
          <p:nvPr/>
        </p:nvSpPr>
        <p:spPr>
          <a:xfrm rot="16200000" flipV="1">
            <a:off x="6035184" y="2028825"/>
            <a:ext cx="5143500" cy="10858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715"/>
              <a:gd name="connsiteX1" fmla="*/ 21600 w 21600"/>
              <a:gd name="connsiteY1" fmla="*/ 0 h 20715"/>
              <a:gd name="connsiteX2" fmla="*/ 21600 w 21600"/>
              <a:gd name="connsiteY2" fmla="*/ 17322 h 20715"/>
              <a:gd name="connsiteX3" fmla="*/ 0 w 21600"/>
              <a:gd name="connsiteY3" fmla="*/ 20172 h 20715"/>
              <a:gd name="connsiteX4" fmla="*/ 0 w 21600"/>
              <a:gd name="connsiteY4" fmla="*/ 0 h 20715"/>
              <a:gd name="connsiteX0" fmla="*/ 0 w 21600"/>
              <a:gd name="connsiteY0" fmla="*/ 0 h 28252"/>
              <a:gd name="connsiteX1" fmla="*/ 21600 w 21600"/>
              <a:gd name="connsiteY1" fmla="*/ 0 h 28252"/>
              <a:gd name="connsiteX2" fmla="*/ 21600 w 21600"/>
              <a:gd name="connsiteY2" fmla="*/ 17322 h 28252"/>
              <a:gd name="connsiteX3" fmla="*/ 0 w 21600"/>
              <a:gd name="connsiteY3" fmla="*/ 20172 h 28252"/>
              <a:gd name="connsiteX4" fmla="*/ 0 w 21600"/>
              <a:gd name="connsiteY4" fmla="*/ 0 h 28252"/>
              <a:gd name="connsiteX0" fmla="*/ 0 w 21600"/>
              <a:gd name="connsiteY0" fmla="*/ 0 h 26173"/>
              <a:gd name="connsiteX1" fmla="*/ 21600 w 21600"/>
              <a:gd name="connsiteY1" fmla="*/ 0 h 26173"/>
              <a:gd name="connsiteX2" fmla="*/ 21600 w 21600"/>
              <a:gd name="connsiteY2" fmla="*/ 17322 h 26173"/>
              <a:gd name="connsiteX3" fmla="*/ 0 w 21600"/>
              <a:gd name="connsiteY3" fmla="*/ 20172 h 26173"/>
              <a:gd name="connsiteX4" fmla="*/ 0 w 21600"/>
              <a:gd name="connsiteY4" fmla="*/ 0 h 2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6173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787" y="-12593"/>
                  <a:pt x="10878" y="43937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">
                <a:srgbClr val="335DA8">
                  <a:alpha val="87000"/>
                </a:srgbClr>
              </a:gs>
              <a:gs pos="100000">
                <a:srgbClr val="19D3F0">
                  <a:alpha val="8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pic>
        <p:nvPicPr>
          <p:cNvPr id="16" name="Grafik 15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E8EC0DD8-04B5-8D48-8569-02285D7C2CE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4802" y="4543373"/>
            <a:ext cx="723785" cy="367683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F8E4281B-3B12-EFFB-4FDB-1A26559788B3}"/>
              </a:ext>
            </a:extLst>
          </p:cNvPr>
          <p:cNvSpPr txBox="1">
            <a:spLocks/>
          </p:cNvSpPr>
          <p:nvPr/>
        </p:nvSpPr>
        <p:spPr>
          <a:xfrm>
            <a:off x="855881" y="455871"/>
            <a:ext cx="5995308" cy="541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latin typeface="Segoe UI"/>
                <a:cs typeface="Segoe UI"/>
              </a:rPr>
              <a:t>Übersicht</a:t>
            </a:r>
            <a:r>
              <a:rPr lang="en-US" sz="2400" b="1" dirty="0">
                <a:latin typeface="Segoe UI"/>
                <a:cs typeface="Segoe UI"/>
              </a:rPr>
              <a:t> </a:t>
            </a:r>
            <a:r>
              <a:rPr lang="en-US" sz="2400" b="1" dirty="0" err="1">
                <a:latin typeface="Segoe UI"/>
                <a:cs typeface="Segoe UI"/>
              </a:rPr>
              <a:t>Schnittstelle</a:t>
            </a:r>
            <a:r>
              <a:rPr lang="en-US" sz="2400" b="1" dirty="0">
                <a:latin typeface="Segoe UI"/>
                <a:cs typeface="Segoe UI"/>
              </a:rPr>
              <a:t> – API 02b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53366D3-FDF0-8A55-C7BA-D2B4524A11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59" y="1489685"/>
            <a:ext cx="3734249" cy="2164130"/>
          </a:xfrm>
          <a:prstGeom prst="rect">
            <a:avLst/>
          </a:prstGeom>
          <a:noFill/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BCE78409-231F-DB6A-58A0-041F72D3486A}"/>
              </a:ext>
            </a:extLst>
          </p:cNvPr>
          <p:cNvSpPr/>
          <p:nvPr/>
        </p:nvSpPr>
        <p:spPr>
          <a:xfrm>
            <a:off x="1482247" y="2275527"/>
            <a:ext cx="2059709" cy="381785"/>
          </a:xfrm>
          <a:prstGeom prst="rect">
            <a:avLst/>
          </a:prstGeom>
          <a:noFill/>
          <a:ln w="539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76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 1"/>
          <p:cNvSpPr>
            <a:spLocks noGrp="1"/>
          </p:cNvSpPr>
          <p:nvPr>
            <p:ph type="title"/>
          </p:nvPr>
        </p:nvSpPr>
        <p:spPr>
          <a:xfrm>
            <a:off x="879493" y="333210"/>
            <a:ext cx="6501505" cy="541323"/>
          </a:xfrm>
        </p:spPr>
        <p:txBody>
          <a:bodyPr>
            <a:normAutofit/>
          </a:bodyPr>
          <a:lstStyle/>
          <a:p>
            <a:r>
              <a:rPr lang="en-US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Schnittstellen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-Attribute</a:t>
            </a:r>
            <a:endParaRPr lang="de-CH" sz="1800" b="1" i="1" dirty="0">
              <a:solidFill>
                <a:srgbClr val="00B0F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Flowchart: Document 2">
            <a:extLst>
              <a:ext uri="{FF2B5EF4-FFF2-40B4-BE49-F238E27FC236}">
                <a16:creationId xmlns:a16="http://schemas.microsoft.com/office/drawing/2014/main" id="{C4C5E97D-5DD6-B84A-8F6B-6A4905D56DD8}"/>
              </a:ext>
            </a:extLst>
          </p:cNvPr>
          <p:cNvSpPr/>
          <p:nvPr/>
        </p:nvSpPr>
        <p:spPr>
          <a:xfrm rot="16200000" flipV="1">
            <a:off x="6035184" y="2028825"/>
            <a:ext cx="5143500" cy="10858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715"/>
              <a:gd name="connsiteX1" fmla="*/ 21600 w 21600"/>
              <a:gd name="connsiteY1" fmla="*/ 0 h 20715"/>
              <a:gd name="connsiteX2" fmla="*/ 21600 w 21600"/>
              <a:gd name="connsiteY2" fmla="*/ 17322 h 20715"/>
              <a:gd name="connsiteX3" fmla="*/ 0 w 21600"/>
              <a:gd name="connsiteY3" fmla="*/ 20172 h 20715"/>
              <a:gd name="connsiteX4" fmla="*/ 0 w 21600"/>
              <a:gd name="connsiteY4" fmla="*/ 0 h 20715"/>
              <a:gd name="connsiteX0" fmla="*/ 0 w 21600"/>
              <a:gd name="connsiteY0" fmla="*/ 0 h 28252"/>
              <a:gd name="connsiteX1" fmla="*/ 21600 w 21600"/>
              <a:gd name="connsiteY1" fmla="*/ 0 h 28252"/>
              <a:gd name="connsiteX2" fmla="*/ 21600 w 21600"/>
              <a:gd name="connsiteY2" fmla="*/ 17322 h 28252"/>
              <a:gd name="connsiteX3" fmla="*/ 0 w 21600"/>
              <a:gd name="connsiteY3" fmla="*/ 20172 h 28252"/>
              <a:gd name="connsiteX4" fmla="*/ 0 w 21600"/>
              <a:gd name="connsiteY4" fmla="*/ 0 h 28252"/>
              <a:gd name="connsiteX0" fmla="*/ 0 w 21600"/>
              <a:gd name="connsiteY0" fmla="*/ 0 h 26173"/>
              <a:gd name="connsiteX1" fmla="*/ 21600 w 21600"/>
              <a:gd name="connsiteY1" fmla="*/ 0 h 26173"/>
              <a:gd name="connsiteX2" fmla="*/ 21600 w 21600"/>
              <a:gd name="connsiteY2" fmla="*/ 17322 h 26173"/>
              <a:gd name="connsiteX3" fmla="*/ 0 w 21600"/>
              <a:gd name="connsiteY3" fmla="*/ 20172 h 26173"/>
              <a:gd name="connsiteX4" fmla="*/ 0 w 21600"/>
              <a:gd name="connsiteY4" fmla="*/ 0 h 2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6173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787" y="-12593"/>
                  <a:pt x="10878" y="43937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">
                <a:srgbClr val="335DA8">
                  <a:alpha val="87000"/>
                </a:srgbClr>
              </a:gs>
              <a:gs pos="100000">
                <a:srgbClr val="19D3F0">
                  <a:alpha val="8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pic>
        <p:nvPicPr>
          <p:cNvPr id="33" name="Grafik 3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0964D863-15D4-BD4D-962D-FC8A1F6F088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4802" y="4543373"/>
            <a:ext cx="723785" cy="3676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DFDC70-D4AF-CE4B-A429-4B5DA79B332E}"/>
              </a:ext>
            </a:extLst>
          </p:cNvPr>
          <p:cNvSpPr txBox="1"/>
          <p:nvPr/>
        </p:nvSpPr>
        <p:spPr>
          <a:xfrm>
            <a:off x="879493" y="1000198"/>
            <a:ext cx="33248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600" dirty="0"/>
              <a:t>Personal-Nr. </a:t>
            </a:r>
          </a:p>
          <a:p>
            <a:pPr algn="just"/>
            <a:r>
              <a:rPr lang="de-DE" sz="1600" dirty="0"/>
              <a:t>Anrede</a:t>
            </a:r>
          </a:p>
          <a:p>
            <a:pPr algn="just"/>
            <a:r>
              <a:rPr lang="de-DE" sz="1600" dirty="0"/>
              <a:t>Vorname</a:t>
            </a:r>
          </a:p>
          <a:p>
            <a:pPr algn="just"/>
            <a:r>
              <a:rPr lang="de-DE" sz="1600" dirty="0"/>
              <a:t>Nachname</a:t>
            </a:r>
          </a:p>
          <a:p>
            <a:pPr algn="just"/>
            <a:r>
              <a:rPr lang="de-DE" sz="1600" dirty="0"/>
              <a:t>Sozialversicherungs-Nr. (AHV)</a:t>
            </a:r>
          </a:p>
          <a:p>
            <a:pPr algn="just"/>
            <a:r>
              <a:rPr lang="de-DE" sz="1600" dirty="0"/>
              <a:t>Geschlecht</a:t>
            </a:r>
          </a:p>
          <a:p>
            <a:pPr algn="just"/>
            <a:r>
              <a:rPr lang="de-DE" sz="1600" dirty="0"/>
              <a:t>Geburtsdatum</a:t>
            </a:r>
          </a:p>
          <a:p>
            <a:pPr algn="just"/>
            <a:r>
              <a:rPr lang="de-DE" sz="1600" dirty="0"/>
              <a:t>Nationalität</a:t>
            </a:r>
          </a:p>
          <a:p>
            <a:pPr algn="just"/>
            <a:r>
              <a:rPr lang="de-DE" sz="1600" dirty="0" err="1"/>
              <a:t>Strasse</a:t>
            </a:r>
            <a:endParaRPr lang="de-DE" sz="1600" dirty="0"/>
          </a:p>
          <a:p>
            <a:pPr algn="just"/>
            <a:r>
              <a:rPr lang="de-DE" sz="1600" dirty="0"/>
              <a:t>Hausnummer</a:t>
            </a:r>
          </a:p>
          <a:p>
            <a:pPr algn="just"/>
            <a:r>
              <a:rPr lang="de-DE" sz="1600" dirty="0"/>
              <a:t>Land</a:t>
            </a:r>
          </a:p>
          <a:p>
            <a:pPr algn="just"/>
            <a:r>
              <a:rPr lang="de-DE" sz="1600" dirty="0"/>
              <a:t>PLZ</a:t>
            </a:r>
          </a:p>
          <a:p>
            <a:pPr algn="just"/>
            <a:r>
              <a:rPr lang="de-DE" sz="1600" dirty="0"/>
              <a:t>Ort</a:t>
            </a:r>
          </a:p>
          <a:p>
            <a:pPr algn="just"/>
            <a:r>
              <a:rPr lang="de-DE" sz="1600" dirty="0"/>
              <a:t>Land</a:t>
            </a: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E64BA4B5-B59B-F244-7B29-BD3F10BC0210}"/>
              </a:ext>
            </a:extLst>
          </p:cNvPr>
          <p:cNvSpPr txBox="1"/>
          <p:nvPr/>
        </p:nvSpPr>
        <p:spPr>
          <a:xfrm>
            <a:off x="4515094" y="1000198"/>
            <a:ext cx="30593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600" dirty="0"/>
              <a:t>Heimatort</a:t>
            </a:r>
          </a:p>
          <a:p>
            <a:pPr algn="just"/>
            <a:r>
              <a:rPr lang="de-DE" sz="1600" dirty="0"/>
              <a:t>Sprache</a:t>
            </a:r>
          </a:p>
          <a:p>
            <a:pPr algn="just"/>
            <a:r>
              <a:rPr lang="de-DE" sz="1600" dirty="0"/>
              <a:t>Eintrittsdatum</a:t>
            </a:r>
          </a:p>
          <a:p>
            <a:pPr algn="just"/>
            <a:r>
              <a:rPr lang="de-DE" sz="1600" dirty="0"/>
              <a:t>Austrittsdatum</a:t>
            </a:r>
          </a:p>
          <a:p>
            <a:pPr algn="just"/>
            <a:r>
              <a:rPr lang="de-DE" sz="1600" dirty="0"/>
              <a:t>Telefonnummer Privat</a:t>
            </a:r>
          </a:p>
          <a:p>
            <a:pPr algn="just"/>
            <a:r>
              <a:rPr lang="de-DE" sz="1600" dirty="0"/>
              <a:t>Mobilenummer Privat</a:t>
            </a:r>
          </a:p>
          <a:p>
            <a:pPr algn="just"/>
            <a:r>
              <a:rPr lang="de-DE" sz="1600" dirty="0"/>
              <a:t>Telefonnummer Geschäft</a:t>
            </a:r>
          </a:p>
          <a:p>
            <a:pPr algn="just"/>
            <a:r>
              <a:rPr lang="de-DE" sz="1600" dirty="0"/>
              <a:t>E-Mail Privat</a:t>
            </a:r>
          </a:p>
          <a:p>
            <a:pPr algn="just"/>
            <a:r>
              <a:rPr lang="de-DE" sz="1600" dirty="0"/>
              <a:t>E-Mail-Geschäft</a:t>
            </a:r>
          </a:p>
        </p:txBody>
      </p:sp>
    </p:spTree>
    <p:extLst>
      <p:ext uri="{BB962C8B-B14F-4D97-AF65-F5344CB8AC3E}">
        <p14:creationId xmlns:p14="http://schemas.microsoft.com/office/powerpoint/2010/main" val="260824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0DD44-349B-DA38-0757-3AC776717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 1">
            <a:extLst>
              <a:ext uri="{FF2B5EF4-FFF2-40B4-BE49-F238E27FC236}">
                <a16:creationId xmlns:a16="http://schemas.microsoft.com/office/drawing/2014/main" id="{5DFB30A8-6DA7-6F16-9D73-89120BAB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52" y="183974"/>
            <a:ext cx="6501505" cy="541323"/>
          </a:xfrm>
        </p:spPr>
        <p:txBody>
          <a:bodyPr>
            <a:normAutofit/>
          </a:bodyPr>
          <a:lstStyle/>
          <a:p>
            <a:r>
              <a:rPr lang="en-US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Weitere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Informationen</a:t>
            </a:r>
            <a:endParaRPr lang="de-CH" sz="1800" b="1" i="1" dirty="0">
              <a:solidFill>
                <a:srgbClr val="00B0F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Flowchart: Document 2">
            <a:extLst>
              <a:ext uri="{FF2B5EF4-FFF2-40B4-BE49-F238E27FC236}">
                <a16:creationId xmlns:a16="http://schemas.microsoft.com/office/drawing/2014/main" id="{3F71C3C5-BCF4-D340-D135-CCD67E3E18AB}"/>
              </a:ext>
            </a:extLst>
          </p:cNvPr>
          <p:cNvSpPr/>
          <p:nvPr/>
        </p:nvSpPr>
        <p:spPr>
          <a:xfrm rot="16200000" flipV="1">
            <a:off x="6035184" y="2028825"/>
            <a:ext cx="5143500" cy="10858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715"/>
              <a:gd name="connsiteX1" fmla="*/ 21600 w 21600"/>
              <a:gd name="connsiteY1" fmla="*/ 0 h 20715"/>
              <a:gd name="connsiteX2" fmla="*/ 21600 w 21600"/>
              <a:gd name="connsiteY2" fmla="*/ 17322 h 20715"/>
              <a:gd name="connsiteX3" fmla="*/ 0 w 21600"/>
              <a:gd name="connsiteY3" fmla="*/ 20172 h 20715"/>
              <a:gd name="connsiteX4" fmla="*/ 0 w 21600"/>
              <a:gd name="connsiteY4" fmla="*/ 0 h 20715"/>
              <a:gd name="connsiteX0" fmla="*/ 0 w 21600"/>
              <a:gd name="connsiteY0" fmla="*/ 0 h 28252"/>
              <a:gd name="connsiteX1" fmla="*/ 21600 w 21600"/>
              <a:gd name="connsiteY1" fmla="*/ 0 h 28252"/>
              <a:gd name="connsiteX2" fmla="*/ 21600 w 21600"/>
              <a:gd name="connsiteY2" fmla="*/ 17322 h 28252"/>
              <a:gd name="connsiteX3" fmla="*/ 0 w 21600"/>
              <a:gd name="connsiteY3" fmla="*/ 20172 h 28252"/>
              <a:gd name="connsiteX4" fmla="*/ 0 w 21600"/>
              <a:gd name="connsiteY4" fmla="*/ 0 h 28252"/>
              <a:gd name="connsiteX0" fmla="*/ 0 w 21600"/>
              <a:gd name="connsiteY0" fmla="*/ 0 h 26173"/>
              <a:gd name="connsiteX1" fmla="*/ 21600 w 21600"/>
              <a:gd name="connsiteY1" fmla="*/ 0 h 26173"/>
              <a:gd name="connsiteX2" fmla="*/ 21600 w 21600"/>
              <a:gd name="connsiteY2" fmla="*/ 17322 h 26173"/>
              <a:gd name="connsiteX3" fmla="*/ 0 w 21600"/>
              <a:gd name="connsiteY3" fmla="*/ 20172 h 26173"/>
              <a:gd name="connsiteX4" fmla="*/ 0 w 21600"/>
              <a:gd name="connsiteY4" fmla="*/ 0 h 2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6173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787" y="-12593"/>
                  <a:pt x="10878" y="43937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">
                <a:srgbClr val="335DA8">
                  <a:alpha val="87000"/>
                </a:srgbClr>
              </a:gs>
              <a:gs pos="100000">
                <a:srgbClr val="19D3F0">
                  <a:alpha val="8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pic>
        <p:nvPicPr>
          <p:cNvPr id="33" name="Grafik 3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D2913959-9995-E14A-20BB-18EEA05F8EE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4802" y="4543373"/>
            <a:ext cx="723785" cy="3676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3937C5C-2110-A919-4CDA-FEEA86EA7629}"/>
              </a:ext>
            </a:extLst>
          </p:cNvPr>
          <p:cNvSpPr txBox="1"/>
          <p:nvPr/>
        </p:nvSpPr>
        <p:spPr>
          <a:xfrm>
            <a:off x="853452" y="901298"/>
            <a:ext cx="75631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Datenhoheit für die gelisteten Felder liegt im </a:t>
            </a:r>
            <a:r>
              <a:rPr lang="de-DE" sz="1600" dirty="0" err="1"/>
              <a:t>abacus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Kennzeichnung im </a:t>
            </a:r>
            <a:r>
              <a:rPr lang="de-DE" sz="1600" dirty="0" err="1"/>
              <a:t>abacus</a:t>
            </a:r>
            <a:r>
              <a:rPr lang="de-DE" sz="1600" dirty="0"/>
              <a:t> über eine Checkbox, ob eine Person übermittelt wird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Abgleich über die AHV-Nummer.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Die Schnittstelle wurde in Zusammenarbeit mit der Abraxas entwickelt.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Eine Anbindung an weitere Dienstleiter sind möglich, müssen individuell geklärt werden.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Kosten die auf Seite der Lieferanten der HR-Systeme (bspw. Abraxas, OBT, Projekt 7, usw.) entstehen, müssen die Schulträger immer aufkommen.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Für die Anbindung mit Abraxas müssen zwingend die </a:t>
            </a:r>
            <a:r>
              <a:rPr lang="en-US" sz="1600" dirty="0"/>
              <a:t>Business Process Engine und der </a:t>
            </a:r>
            <a:r>
              <a:rPr lang="en-US" sz="1600" dirty="0" err="1"/>
              <a:t>AbaReport</a:t>
            </a:r>
            <a:r>
              <a:rPr lang="en-US" sz="1600" dirty="0"/>
              <a:t> </a:t>
            </a:r>
            <a:r>
              <a:rPr lang="en-US" sz="1600" dirty="0" err="1"/>
              <a:t>lizenziert</a:t>
            </a:r>
            <a:r>
              <a:rPr lang="en-US" sz="1600" dirty="0"/>
              <a:t> sein.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Die Übermittlung findet täglich statt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1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C34244B-AEDD-AADA-63CC-69A6B14867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2" r="2811" b="7842"/>
          <a:stretch/>
        </p:blipFill>
        <p:spPr bwMode="auto">
          <a:xfrm>
            <a:off x="1208649" y="3711232"/>
            <a:ext cx="1735388" cy="65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D351FA1-0FCD-3457-A745-555A3FAB42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"/>
          <a:stretch/>
        </p:blipFill>
        <p:spPr bwMode="auto">
          <a:xfrm>
            <a:off x="1208649" y="4361737"/>
            <a:ext cx="3744297" cy="44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598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88DD5-8BAE-8D50-CBA2-008D88B8A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 1">
            <a:extLst>
              <a:ext uri="{FF2B5EF4-FFF2-40B4-BE49-F238E27FC236}">
                <a16:creationId xmlns:a16="http://schemas.microsoft.com/office/drawing/2014/main" id="{2F8A1427-E712-3BE0-BF71-431C65E49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825" y="38931"/>
            <a:ext cx="6501505" cy="541323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FAQ</a:t>
            </a:r>
            <a:endParaRPr lang="de-CH" sz="1800" b="1" i="1" dirty="0">
              <a:solidFill>
                <a:srgbClr val="00B0F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Flowchart: Document 2">
            <a:extLst>
              <a:ext uri="{FF2B5EF4-FFF2-40B4-BE49-F238E27FC236}">
                <a16:creationId xmlns:a16="http://schemas.microsoft.com/office/drawing/2014/main" id="{5999AF7E-4E51-11CD-EDE4-C0465EE5E080}"/>
              </a:ext>
            </a:extLst>
          </p:cNvPr>
          <p:cNvSpPr/>
          <p:nvPr/>
        </p:nvSpPr>
        <p:spPr>
          <a:xfrm rot="16200000" flipV="1">
            <a:off x="6035184" y="2028825"/>
            <a:ext cx="5143500" cy="10858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715"/>
              <a:gd name="connsiteX1" fmla="*/ 21600 w 21600"/>
              <a:gd name="connsiteY1" fmla="*/ 0 h 20715"/>
              <a:gd name="connsiteX2" fmla="*/ 21600 w 21600"/>
              <a:gd name="connsiteY2" fmla="*/ 17322 h 20715"/>
              <a:gd name="connsiteX3" fmla="*/ 0 w 21600"/>
              <a:gd name="connsiteY3" fmla="*/ 20172 h 20715"/>
              <a:gd name="connsiteX4" fmla="*/ 0 w 21600"/>
              <a:gd name="connsiteY4" fmla="*/ 0 h 20715"/>
              <a:gd name="connsiteX0" fmla="*/ 0 w 21600"/>
              <a:gd name="connsiteY0" fmla="*/ 0 h 28252"/>
              <a:gd name="connsiteX1" fmla="*/ 21600 w 21600"/>
              <a:gd name="connsiteY1" fmla="*/ 0 h 28252"/>
              <a:gd name="connsiteX2" fmla="*/ 21600 w 21600"/>
              <a:gd name="connsiteY2" fmla="*/ 17322 h 28252"/>
              <a:gd name="connsiteX3" fmla="*/ 0 w 21600"/>
              <a:gd name="connsiteY3" fmla="*/ 20172 h 28252"/>
              <a:gd name="connsiteX4" fmla="*/ 0 w 21600"/>
              <a:gd name="connsiteY4" fmla="*/ 0 h 28252"/>
              <a:gd name="connsiteX0" fmla="*/ 0 w 21600"/>
              <a:gd name="connsiteY0" fmla="*/ 0 h 26173"/>
              <a:gd name="connsiteX1" fmla="*/ 21600 w 21600"/>
              <a:gd name="connsiteY1" fmla="*/ 0 h 26173"/>
              <a:gd name="connsiteX2" fmla="*/ 21600 w 21600"/>
              <a:gd name="connsiteY2" fmla="*/ 17322 h 26173"/>
              <a:gd name="connsiteX3" fmla="*/ 0 w 21600"/>
              <a:gd name="connsiteY3" fmla="*/ 20172 h 26173"/>
              <a:gd name="connsiteX4" fmla="*/ 0 w 21600"/>
              <a:gd name="connsiteY4" fmla="*/ 0 h 26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6173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787" y="-12593"/>
                  <a:pt x="10878" y="43937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">
                <a:srgbClr val="335DA8">
                  <a:alpha val="87000"/>
                </a:srgbClr>
              </a:gs>
              <a:gs pos="100000">
                <a:srgbClr val="19D3F0">
                  <a:alpha val="8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pic>
        <p:nvPicPr>
          <p:cNvPr id="33" name="Grafik 3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D599D0AF-39AA-9426-261D-4ABF2651674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4802" y="4543373"/>
            <a:ext cx="723785" cy="367683"/>
          </a:xfrm>
          <a:prstGeom prst="rect">
            <a:avLst/>
          </a:prstGeom>
        </p:spPr>
      </p:pic>
      <p:sp>
        <p:nvSpPr>
          <p:cNvPr id="2" name="TextBox 10">
            <a:extLst>
              <a:ext uri="{FF2B5EF4-FFF2-40B4-BE49-F238E27FC236}">
                <a16:creationId xmlns:a16="http://schemas.microsoft.com/office/drawing/2014/main" id="{3ECFDA7D-6E9D-CC9A-FDBA-BD37CC1C268D}"/>
              </a:ext>
            </a:extLst>
          </p:cNvPr>
          <p:cNvSpPr txBox="1"/>
          <p:nvPr/>
        </p:nvSpPr>
        <p:spPr>
          <a:xfrm>
            <a:off x="457282" y="476115"/>
            <a:ext cx="75631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CH" sz="1600" i="1" dirty="0">
                <a:highlight>
                  <a:srgbClr val="E9EBF5"/>
                </a:highlight>
              </a:rPr>
              <a:t>Wann findet der Datenaustausch statt (sofort oder über Nacht?)</a:t>
            </a:r>
          </a:p>
          <a:p>
            <a:pPr algn="just"/>
            <a:r>
              <a:rPr lang="de-CH" sz="1600" dirty="0"/>
              <a:t>Jeweils Montag bis Freitag, einmal über Nacht.</a:t>
            </a:r>
          </a:p>
          <a:p>
            <a:pPr algn="just"/>
            <a:endParaRPr lang="de-CH" sz="1600" i="1" dirty="0">
              <a:highlight>
                <a:srgbClr val="E9EBF5"/>
              </a:highlight>
            </a:endParaRPr>
          </a:p>
          <a:p>
            <a:pPr algn="just"/>
            <a:r>
              <a:rPr lang="de-CH" sz="1600" i="1" dirty="0">
                <a:highlight>
                  <a:srgbClr val="E9EBF5"/>
                </a:highlight>
              </a:rPr>
              <a:t>Muss sich jeder Schulträger/HR-Verantwortliche bei der Abraxas melden, um die Schnittstelle einrichten zu lassen?</a:t>
            </a:r>
          </a:p>
          <a:p>
            <a:pPr algn="just"/>
            <a:r>
              <a:rPr lang="de-CH" sz="1600" dirty="0"/>
              <a:t>Ja, Abraxas ist offiziell der Lieferant des Schulträgers, daher muss die Schnittstellen-Anbindung direkt vom Schulträger bestellt werden.</a:t>
            </a:r>
          </a:p>
          <a:p>
            <a:pPr algn="just"/>
            <a:endParaRPr lang="de-CH" sz="1600" i="1" dirty="0">
              <a:highlight>
                <a:srgbClr val="E9EBF5"/>
              </a:highlight>
            </a:endParaRPr>
          </a:p>
          <a:p>
            <a:pPr algn="just"/>
            <a:r>
              <a:rPr lang="de-CH" sz="1600" i="1" dirty="0">
                <a:highlight>
                  <a:srgbClr val="E9EBF5"/>
                </a:highlight>
              </a:rPr>
              <a:t>Kann zu den Kosten des Anbieters des HR-Systems/</a:t>
            </a:r>
            <a:r>
              <a:rPr lang="de-CH" sz="1600" i="1" dirty="0" err="1">
                <a:highlight>
                  <a:srgbClr val="E9EBF5"/>
                </a:highlight>
              </a:rPr>
              <a:t>Drittleister</a:t>
            </a:r>
            <a:r>
              <a:rPr lang="de-CH" sz="1600" i="1" dirty="0">
                <a:highlight>
                  <a:srgbClr val="E9EBF5"/>
                </a:highlight>
              </a:rPr>
              <a:t> generelle Aussagen gemacht werden oder muss jeder Schulträger selber die Offerte organisieren?</a:t>
            </a:r>
          </a:p>
          <a:p>
            <a:pPr algn="just"/>
            <a:r>
              <a:rPr lang="de-CH" sz="1600" i="1" dirty="0"/>
              <a:t>Ja, jeder Schulträger muss die Offerte selber anfordern. Die Kosten variieren je nach Anbieter. Unsere Erfahrung zeigt für </a:t>
            </a:r>
            <a:r>
              <a:rPr lang="de-CH" sz="1600" i="1" dirty="0" err="1"/>
              <a:t>Abacus</a:t>
            </a:r>
            <a:r>
              <a:rPr lang="de-CH" sz="1600" i="1" dirty="0"/>
              <a:t> Kunden von Abraxas einen Kostenbereich von ca. 1’500 Fr. im Durchschnitt. </a:t>
            </a:r>
          </a:p>
          <a:p>
            <a:pPr algn="just"/>
            <a:endParaRPr lang="de-CH" sz="1600" i="1" dirty="0">
              <a:highlight>
                <a:srgbClr val="E9EBF5"/>
              </a:highlight>
            </a:endParaRPr>
          </a:p>
          <a:p>
            <a:pPr algn="just"/>
            <a:r>
              <a:rPr lang="de-DE" sz="1600" i="1" dirty="0">
                <a:highlight>
                  <a:srgbClr val="E9EBF5"/>
                </a:highlight>
              </a:rPr>
              <a:t>Wo muss ich eine Änderung der HR Stammdaten (z.B. neue Adresse) erfassen? (nach der </a:t>
            </a:r>
            <a:r>
              <a:rPr lang="de-DE" sz="1600" i="1" dirty="0" err="1">
                <a:highlight>
                  <a:srgbClr val="E9EBF5"/>
                </a:highlight>
              </a:rPr>
              <a:t>Implementiertung</a:t>
            </a:r>
            <a:r>
              <a:rPr lang="de-DE" sz="1600" i="1" dirty="0">
                <a:highlight>
                  <a:srgbClr val="E9EBF5"/>
                </a:highlight>
              </a:rPr>
              <a:t> der Schnittstelle) </a:t>
            </a:r>
          </a:p>
          <a:p>
            <a:pPr algn="just"/>
            <a:r>
              <a:rPr lang="de-DE" sz="1600" dirty="0"/>
              <a:t>Immer im HR System. Dies sind die Originaldaten, welche die Daten in PUPIL beim nächtlichen Datenabgleich überschreiben.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00279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1ADF495B89E1B489E649E188FE1E7FE" ma:contentTypeVersion="10" ma:contentTypeDescription="Ein neues Dokument erstellen." ma:contentTypeScope="" ma:versionID="9f8e5dfd348a6e7488b164d698f95956">
  <xsd:schema xmlns:xsd="http://www.w3.org/2001/XMLSchema" xmlns:xs="http://www.w3.org/2001/XMLSchema" xmlns:p="http://schemas.microsoft.com/office/2006/metadata/properties" xmlns:ns2="f0341d00-e871-4516-acd9-4766f299bcc0" xmlns:ns3="e45ff452-efbf-4b51-a412-c7ff9089291e" targetNamespace="http://schemas.microsoft.com/office/2006/metadata/properties" ma:root="true" ma:fieldsID="b92a073f62cfae13cd6493a79895dc6d" ns2:_="" ns3:_="">
    <xsd:import namespace="f0341d00-e871-4516-acd9-4766f299bcc0"/>
    <xsd:import namespace="e45ff452-efbf-4b51-a412-c7ff908929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41d00-e871-4516-acd9-4766f299b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ff452-efbf-4b51-a412-c7ff9089291e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d2045d56-22d7-4b1f-9106-da8ab76ecec7}" ma:internalName="TaxCatchAll" ma:showField="CatchAllData" ma:web="e45ff452-efbf-4b51-a412-c7ff908929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5ff452-efbf-4b51-a412-c7ff9089291e" xsi:nil="true"/>
  </documentManagement>
</p:properties>
</file>

<file path=customXml/itemProps1.xml><?xml version="1.0" encoding="utf-8"?>
<ds:datastoreItem xmlns:ds="http://schemas.openxmlformats.org/officeDocument/2006/customXml" ds:itemID="{DFFCDD50-4AAE-4BC1-A201-2CF4D7A70BBD}">
  <ds:schemaRefs>
    <ds:schemaRef ds:uri="e45ff452-efbf-4b51-a412-c7ff9089291e"/>
    <ds:schemaRef ds:uri="f0341d00-e871-4516-acd9-4766f299bc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624648D-87C8-4EEC-8A7C-8514DC5D65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B97CDF-D820-41D6-A3E5-5820F3B00CC7}">
  <ds:schemaRefs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f0341d00-e871-4516-acd9-4766f299bcc0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e45ff452-efbf-4b51-a412-c7ff9089291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356</Words>
  <Application>Microsoft Office PowerPoint</Application>
  <PresentationFormat>Bildschirmpräsentation (16:9)</PresentationFormat>
  <Paragraphs>65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Office Theme</vt:lpstr>
      <vt:lpstr>13:30 Uhr, Microsoft Teams</vt:lpstr>
      <vt:lpstr>Ablauf</vt:lpstr>
      <vt:lpstr>PowerPoint-Präsentation</vt:lpstr>
      <vt:lpstr>Schnittstellen-Attribute</vt:lpstr>
      <vt:lpstr>Weitere Informationen</vt:lpstr>
      <vt:lpstr>FAQ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NOMAN</dc:creator>
  <cp:lastModifiedBy>Felber Marion eGov SG</cp:lastModifiedBy>
  <cp:revision>28</cp:revision>
  <cp:lastPrinted>2023-04-25T08:46:27Z</cp:lastPrinted>
  <dcterms:created xsi:type="dcterms:W3CDTF">2019-09-10T17:27:50Z</dcterms:created>
  <dcterms:modified xsi:type="dcterms:W3CDTF">2024-12-05T10:02:59Z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0x01010041ADF495B89E1B489E649E188FE1E7FE</vt:lpwstr>
  </property>
  <property fmtid="{D5CDD505-2E9C-101B-9397-08002B2CF9AE}" pid="3" name="MediaServiceImageTags">
    <vt:lpwstr/>
  </property>
  <property fmtid="{D5CDD505-2E9C-101B-9397-08002B2CF9AE}" pid="4" name="MSIP_Label_b29d30b8-e020-4783-b454-ac0e88601419_Enabled">
    <vt:lpwstr>true</vt:lpwstr>
  </property>
  <property fmtid="{D5CDD505-2E9C-101B-9397-08002B2CF9AE}" pid="5" name="MSIP_Label_b29d30b8-e020-4783-b454-ac0e88601419_SetDate">
    <vt:lpwstr>2024-12-05T10:02:25Z</vt:lpwstr>
  </property>
  <property fmtid="{D5CDD505-2E9C-101B-9397-08002B2CF9AE}" pid="6" name="MSIP_Label_b29d30b8-e020-4783-b454-ac0e88601419_Method">
    <vt:lpwstr>Standard</vt:lpwstr>
  </property>
  <property fmtid="{D5CDD505-2E9C-101B-9397-08002B2CF9AE}" pid="7" name="MSIP_Label_b29d30b8-e020-4783-b454-ac0e88601419_Name">
    <vt:lpwstr>Intern</vt:lpwstr>
  </property>
  <property fmtid="{D5CDD505-2E9C-101B-9397-08002B2CF9AE}" pid="8" name="MSIP_Label_b29d30b8-e020-4783-b454-ac0e88601419_SiteId">
    <vt:lpwstr>9cada478-1b84-4f69-a38a-79dfbc4ee5c8</vt:lpwstr>
  </property>
  <property fmtid="{D5CDD505-2E9C-101B-9397-08002B2CF9AE}" pid="9" name="MSIP_Label_b29d30b8-e020-4783-b454-ac0e88601419_ActionId">
    <vt:lpwstr>444e8882-f499-4b0b-93d4-48ecccb732a9</vt:lpwstr>
  </property>
  <property fmtid="{D5CDD505-2E9C-101B-9397-08002B2CF9AE}" pid="10" name="MSIP_Label_b29d30b8-e020-4783-b454-ac0e88601419_ContentBits">
    <vt:lpwstr>0</vt:lpwstr>
  </property>
</Properties>
</file>